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798295-3996-49B2-BDA4-0319849E76E3}">
  <a:tblStyle styleId="{FA798295-3996-49B2-BDA4-0319849E76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3.png"/><Relationship Id="rId4" Type="http://schemas.openxmlformats.org/officeDocument/2006/relationships/image" Target="../media/image60.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57.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58.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6.png"/><Relationship Id="rId4" Type="http://schemas.openxmlformats.org/officeDocument/2006/relationships/image" Target="../media/image66.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7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5.png"/><Relationship Id="rId4" Type="http://schemas.openxmlformats.org/officeDocument/2006/relationships/image" Target="../media/image67.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80.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79.png"/><Relationship Id="rId6" Type="http://schemas.openxmlformats.org/officeDocument/2006/relationships/image" Target="../media/image8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4.png"/><Relationship Id="rId4" Type="http://schemas.openxmlformats.org/officeDocument/2006/relationships/image" Target="../media/image85.png"/><Relationship Id="rId9" Type="http://schemas.openxmlformats.org/officeDocument/2006/relationships/image" Target="../media/image90.png"/><Relationship Id="rId5" Type="http://schemas.openxmlformats.org/officeDocument/2006/relationships/image" Target="../media/image89.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88.png"/><Relationship Id="rId4" Type="http://schemas.openxmlformats.org/officeDocument/2006/relationships/image" Target="../media/image99.png"/><Relationship Id="rId9"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100.png"/><Relationship Id="rId7" Type="http://schemas.openxmlformats.org/officeDocument/2006/relationships/image" Target="../media/image98.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6.png"/><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4.png"/><Relationship Id="rId4" Type="http://schemas.openxmlformats.org/officeDocument/2006/relationships/image" Target="../media/image1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Reverse TCP</a:t>
            </a:r>
            <a:endParaRPr/>
          </a:p>
        </p:txBody>
      </p:sp>
      <p:sp>
        <p:nvSpPr>
          <p:cNvPr id="1136" name="Google Shape;113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the newly acquired login credentials, I opened a file called “connecting_to_webdav.” In that file I found username and a hashed password.  Using CrackStation I solved the hash and gained the resulting password “linux4u.” Next I connected to the VM’s WebDAV directory and entered newly gained credentials.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9" name="Google Shape;1139;p63"/>
          <p:cNvGrpSpPr/>
          <p:nvPr/>
        </p:nvGrpSpPr>
        <p:grpSpPr>
          <a:xfrm>
            <a:off x="457181" y="887903"/>
            <a:ext cx="533372" cy="533480"/>
            <a:chOff x="457200" y="1378813"/>
            <a:chExt cx="695400" cy="695450"/>
          </a:xfrm>
        </p:grpSpPr>
        <p:sp>
          <p:nvSpPr>
            <p:cNvPr id="1140" name="Google Shape;114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3"/>
          <p:cNvGrpSpPr/>
          <p:nvPr/>
        </p:nvGrpSpPr>
        <p:grpSpPr>
          <a:xfrm>
            <a:off x="3228956" y="887903"/>
            <a:ext cx="533372" cy="533480"/>
            <a:chOff x="457200" y="1378813"/>
            <a:chExt cx="695400" cy="695450"/>
          </a:xfrm>
        </p:grpSpPr>
        <p:sp>
          <p:nvSpPr>
            <p:cNvPr id="1143" name="Google Shape;114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Uploaded PHP reverse shell payload in order to set up a listener command on Meterpreter and uploaded PHP file to WebDAV directory.</a:t>
            </a:r>
            <a:endParaRPr sz="1200">
              <a:latin typeface="Roboto"/>
              <a:ea typeface="Roboto"/>
              <a:cs typeface="Roboto"/>
              <a:sym typeface="Roboto"/>
            </a:endParaRPr>
          </a:p>
        </p:txBody>
      </p:sp>
      <p:grpSp>
        <p:nvGrpSpPr>
          <p:cNvPr id="1147" name="Google Shape;1147;p63"/>
          <p:cNvGrpSpPr/>
          <p:nvPr/>
        </p:nvGrpSpPr>
        <p:grpSpPr>
          <a:xfrm>
            <a:off x="6134081" y="888653"/>
            <a:ext cx="533372" cy="533480"/>
            <a:chOff x="457200" y="1378813"/>
            <a:chExt cx="695400" cy="695450"/>
          </a:xfrm>
        </p:grpSpPr>
        <p:sp>
          <p:nvSpPr>
            <p:cNvPr id="1148" name="Google Shape;114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9" name="Google Shape;114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2" name="Google Shape;1152;p63"/>
          <p:cNvPicPr preferRelativeResize="0"/>
          <p:nvPr/>
        </p:nvPicPr>
        <p:blipFill>
          <a:blip r:embed="rId3">
            <a:alphaModFix/>
          </a:blip>
          <a:stretch>
            <a:fillRect/>
          </a:stretch>
        </p:blipFill>
        <p:spPr>
          <a:xfrm>
            <a:off x="6151425" y="1648825"/>
            <a:ext cx="2928000" cy="863875"/>
          </a:xfrm>
          <a:prstGeom prst="rect">
            <a:avLst/>
          </a:prstGeom>
          <a:noFill/>
          <a:ln>
            <a:noFill/>
          </a:ln>
        </p:spPr>
      </p:pic>
      <p:pic>
        <p:nvPicPr>
          <p:cNvPr id="1153" name="Google Shape;1153;p63"/>
          <p:cNvPicPr preferRelativeResize="0"/>
          <p:nvPr/>
        </p:nvPicPr>
        <p:blipFill>
          <a:blip r:embed="rId4">
            <a:alphaModFix/>
          </a:blip>
          <a:stretch>
            <a:fillRect/>
          </a:stretch>
        </p:blipFill>
        <p:spPr>
          <a:xfrm>
            <a:off x="3857888" y="3222425"/>
            <a:ext cx="1781175" cy="1238250"/>
          </a:xfrm>
          <a:prstGeom prst="rect">
            <a:avLst/>
          </a:prstGeom>
          <a:noFill/>
          <a:ln>
            <a:noFill/>
          </a:ln>
        </p:spPr>
      </p:pic>
      <p:pic>
        <p:nvPicPr>
          <p:cNvPr id="1154" name="Google Shape;1154;p63"/>
          <p:cNvPicPr preferRelativeResize="0"/>
          <p:nvPr/>
        </p:nvPicPr>
        <p:blipFill>
          <a:blip r:embed="rId5">
            <a:alphaModFix/>
          </a:blip>
          <a:stretch>
            <a:fillRect/>
          </a:stretch>
        </p:blipFill>
        <p:spPr>
          <a:xfrm>
            <a:off x="6424800" y="2864750"/>
            <a:ext cx="2381250" cy="154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0" name="Google Shape;1160;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1" name="Google Shape;1161;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7" name="Google Shape;1167;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65"/>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 </a:t>
            </a:r>
            <a:endParaRPr>
              <a:latin typeface="Roboto"/>
              <a:ea typeface="Roboto"/>
              <a:cs typeface="Roboto"/>
              <a:sym typeface="Roboto"/>
            </a:endParaRPr>
          </a:p>
        </p:txBody>
      </p:sp>
      <p:sp>
        <p:nvSpPr>
          <p:cNvPr id="1169" name="Google Shape;1169;p65"/>
          <p:cNvSpPr txBox="1"/>
          <p:nvPr>
            <p:ph idx="1" type="subTitle"/>
          </p:nvPr>
        </p:nvSpPr>
        <p:spPr>
          <a:xfrm>
            <a:off x="1723575" y="389842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Port Scan </a:t>
            </a:r>
            <a:r>
              <a:rPr lang="en" sz="1200"/>
              <a:t>occurred</a:t>
            </a:r>
            <a:r>
              <a:rPr lang="en" sz="1200"/>
              <a:t> Jan 27, 2022 </a:t>
            </a:r>
            <a:endParaRPr sz="1200"/>
          </a:p>
          <a:p>
            <a:pPr indent="-167640" lvl="0" marL="320040" rtl="0" algn="l">
              <a:spcBef>
                <a:spcPts val="0"/>
              </a:spcBef>
              <a:spcAft>
                <a:spcPts val="0"/>
              </a:spcAft>
              <a:buSzPts val="1200"/>
              <a:buChar char="●"/>
            </a:pPr>
            <a:r>
              <a:rPr lang="en" sz="1200"/>
              <a:t>Source IP 192.168.1.90</a:t>
            </a:r>
            <a:endParaRPr sz="1200"/>
          </a:p>
          <a:p>
            <a:pPr indent="-167640" lvl="0" marL="320040" rtl="0" algn="l">
              <a:spcBef>
                <a:spcPts val="0"/>
              </a:spcBef>
              <a:spcAft>
                <a:spcPts val="0"/>
              </a:spcAft>
              <a:buSzPts val="1200"/>
              <a:buChar char="●"/>
            </a:pPr>
            <a:r>
              <a:rPr lang="en" sz="1200"/>
              <a:t>The large quantity of scans in a short amount of time indicates an attack</a:t>
            </a:r>
            <a:endParaRPr sz="1200"/>
          </a:p>
        </p:txBody>
      </p:sp>
      <p:pic>
        <p:nvPicPr>
          <p:cNvPr id="1170" name="Google Shape;1170;p65"/>
          <p:cNvPicPr preferRelativeResize="0"/>
          <p:nvPr/>
        </p:nvPicPr>
        <p:blipFill>
          <a:blip r:embed="rId3">
            <a:alphaModFix/>
          </a:blip>
          <a:stretch>
            <a:fillRect/>
          </a:stretch>
        </p:blipFill>
        <p:spPr>
          <a:xfrm>
            <a:off x="1857375" y="1776413"/>
            <a:ext cx="5524500" cy="1590675"/>
          </a:xfrm>
          <a:prstGeom prst="rect">
            <a:avLst/>
          </a:prstGeom>
          <a:noFill/>
          <a:ln>
            <a:noFill/>
          </a:ln>
        </p:spPr>
      </p:pic>
      <p:pic>
        <p:nvPicPr>
          <p:cNvPr id="1171" name="Google Shape;1171;p65"/>
          <p:cNvPicPr preferRelativeResize="0"/>
          <p:nvPr/>
        </p:nvPicPr>
        <p:blipFill>
          <a:blip r:embed="rId4">
            <a:alphaModFix/>
          </a:blip>
          <a:stretch>
            <a:fillRect/>
          </a:stretch>
        </p:blipFill>
        <p:spPr>
          <a:xfrm>
            <a:off x="0" y="1325947"/>
            <a:ext cx="9143998" cy="24916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7" name="Google Shape;1177;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9" name="Google Shape;1179;p66"/>
          <p:cNvSpPr txBox="1"/>
          <p:nvPr>
            <p:ph idx="1" type="subTitle"/>
          </p:nvPr>
        </p:nvSpPr>
        <p:spPr>
          <a:xfrm>
            <a:off x="1207000" y="387952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62,121 requests made at 13:20:13</a:t>
            </a:r>
            <a:endParaRPr sz="1200"/>
          </a:p>
          <a:p>
            <a:pPr indent="-167640" lvl="0" marL="320040" rtl="0" algn="l">
              <a:spcBef>
                <a:spcPts val="0"/>
              </a:spcBef>
              <a:spcAft>
                <a:spcPts val="0"/>
              </a:spcAft>
              <a:buSzPts val="1200"/>
              <a:buChar char="●"/>
            </a:pPr>
            <a:r>
              <a:rPr lang="en" sz="1200"/>
              <a:t>Secret_folder requested containing WebDAV access instructions</a:t>
            </a:r>
            <a:endParaRPr sz="1200"/>
          </a:p>
        </p:txBody>
      </p:sp>
      <p:pic>
        <p:nvPicPr>
          <p:cNvPr id="1180" name="Google Shape;1180;p66"/>
          <p:cNvPicPr preferRelativeResize="0"/>
          <p:nvPr/>
        </p:nvPicPr>
        <p:blipFill>
          <a:blip r:embed="rId3">
            <a:alphaModFix/>
          </a:blip>
          <a:stretch>
            <a:fillRect/>
          </a:stretch>
        </p:blipFill>
        <p:spPr>
          <a:xfrm>
            <a:off x="105450" y="659075"/>
            <a:ext cx="8875926" cy="2972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6" name="Google Shape;118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8" name="Google Shape;1188;p67"/>
          <p:cNvSpPr txBox="1"/>
          <p:nvPr>
            <p:ph idx="1" type="subTitle"/>
          </p:nvPr>
        </p:nvSpPr>
        <p:spPr>
          <a:xfrm>
            <a:off x="1471525" y="389842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3,453,900 Hits </a:t>
            </a:r>
            <a:endParaRPr sz="1200"/>
          </a:p>
          <a:p>
            <a:pPr indent="-167640" lvl="0" marL="320040" rtl="0" algn="l">
              <a:spcBef>
                <a:spcPts val="0"/>
              </a:spcBef>
              <a:spcAft>
                <a:spcPts val="0"/>
              </a:spcAft>
              <a:buSzPts val="1200"/>
              <a:buChar char="●"/>
            </a:pPr>
            <a:r>
              <a:rPr lang="en" sz="1200"/>
              <a:t>469,523 requests made before the attacker </a:t>
            </a:r>
            <a:br>
              <a:rPr lang="en" sz="1200"/>
            </a:br>
            <a:r>
              <a:rPr lang="en" sz="1200"/>
              <a:t>discovered the password</a:t>
            </a:r>
            <a:endParaRPr sz="1200"/>
          </a:p>
          <a:p>
            <a:pPr indent="-167640" lvl="0" marL="320040" rtl="0" algn="l">
              <a:spcBef>
                <a:spcPts val="0"/>
              </a:spcBef>
              <a:spcAft>
                <a:spcPts val="0"/>
              </a:spcAft>
              <a:buSzPts val="1200"/>
              <a:buChar char="●"/>
            </a:pPr>
            <a:r>
              <a:rPr lang="en" sz="1200"/>
              <a:t>2 requests made after the attacker discovered password</a:t>
            </a:r>
            <a:endParaRPr sz="1200"/>
          </a:p>
        </p:txBody>
      </p:sp>
      <p:pic>
        <p:nvPicPr>
          <p:cNvPr id="1189" name="Google Shape;1189;p67"/>
          <p:cNvPicPr preferRelativeResize="0"/>
          <p:nvPr/>
        </p:nvPicPr>
        <p:blipFill>
          <a:blip r:embed="rId3">
            <a:alphaModFix/>
          </a:blip>
          <a:stretch>
            <a:fillRect/>
          </a:stretch>
        </p:blipFill>
        <p:spPr>
          <a:xfrm>
            <a:off x="781050" y="638175"/>
            <a:ext cx="5943600" cy="1562100"/>
          </a:xfrm>
          <a:prstGeom prst="rect">
            <a:avLst/>
          </a:prstGeom>
          <a:noFill/>
          <a:ln>
            <a:noFill/>
          </a:ln>
        </p:spPr>
      </p:pic>
      <p:pic>
        <p:nvPicPr>
          <p:cNvPr id="1190" name="Google Shape;1190;p67"/>
          <p:cNvPicPr preferRelativeResize="0"/>
          <p:nvPr/>
        </p:nvPicPr>
        <p:blipFill>
          <a:blip r:embed="rId4">
            <a:alphaModFix/>
          </a:blip>
          <a:stretch>
            <a:fillRect/>
          </a:stretch>
        </p:blipFill>
        <p:spPr>
          <a:xfrm>
            <a:off x="3400575" y="2304750"/>
            <a:ext cx="5073950" cy="185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6" name="Google Shape;1196;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7" name="Google Shape;1197;p68"/>
          <p:cNvSpPr/>
          <p:nvPr/>
        </p:nvSpPr>
        <p:spPr>
          <a:xfrm>
            <a:off x="0" y="17687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8" name="Google Shape;1198;p68"/>
          <p:cNvSpPr txBox="1"/>
          <p:nvPr>
            <p:ph idx="1" type="subTitle"/>
          </p:nvPr>
        </p:nvSpPr>
        <p:spPr>
          <a:xfrm>
            <a:off x="1273150" y="389842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2 WebDAV requests</a:t>
            </a:r>
            <a:endParaRPr sz="1200"/>
          </a:p>
          <a:p>
            <a:pPr indent="-167640" lvl="0" marL="320040" rtl="0" algn="l">
              <a:spcBef>
                <a:spcPts val="0"/>
              </a:spcBef>
              <a:spcAft>
                <a:spcPts val="0"/>
              </a:spcAft>
              <a:buSzPts val="1200"/>
              <a:buChar char="●"/>
            </a:pPr>
            <a:r>
              <a:rPr lang="en" sz="1200"/>
              <a:t>Shell.php and Passwd.dav requested</a:t>
            </a:r>
            <a:endParaRPr sz="1200"/>
          </a:p>
        </p:txBody>
      </p:sp>
      <p:pic>
        <p:nvPicPr>
          <p:cNvPr id="1199" name="Google Shape;1199;p68"/>
          <p:cNvPicPr preferRelativeResize="0"/>
          <p:nvPr/>
        </p:nvPicPr>
        <p:blipFill>
          <a:blip r:embed="rId3">
            <a:alphaModFix/>
          </a:blip>
          <a:stretch>
            <a:fillRect/>
          </a:stretch>
        </p:blipFill>
        <p:spPr>
          <a:xfrm>
            <a:off x="1758275" y="706900"/>
            <a:ext cx="5943600" cy="714375"/>
          </a:xfrm>
          <a:prstGeom prst="rect">
            <a:avLst/>
          </a:prstGeom>
          <a:noFill/>
          <a:ln>
            <a:noFill/>
          </a:ln>
        </p:spPr>
      </p:pic>
      <p:pic>
        <p:nvPicPr>
          <p:cNvPr id="1200" name="Google Shape;1200;p68"/>
          <p:cNvPicPr preferRelativeResize="0"/>
          <p:nvPr/>
        </p:nvPicPr>
        <p:blipFill rotWithShape="1">
          <a:blip r:embed="rId4">
            <a:alphaModFix/>
          </a:blip>
          <a:srcRect b="3439" l="73793" r="0" t="-3440"/>
          <a:stretch/>
        </p:blipFill>
        <p:spPr>
          <a:xfrm>
            <a:off x="5003550" y="1421275"/>
            <a:ext cx="2649325" cy="380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6" name="Google Shape;1206;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7" name="Google Shape;1207;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3" name="Google Shape;121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Create alarm when threshold of  500 ports </a:t>
            </a:r>
            <a:r>
              <a:rPr lang="en" sz="1400"/>
              <a:t>scanned</a:t>
            </a:r>
            <a:r>
              <a:rPr lang="en" sz="1400"/>
              <a:t> in 5 minutes occurs.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215" name="Google Shape;1215;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configurations on the host to mitigate port scans by blocking all ports not in use by configuring settings and setting up new rules. In Linux one option is run “sudo apt install firewalld”, “sudo service firewalld status, sudo firewall-cmd - -remove-port=22/tcp </a:t>
            </a:r>
            <a:endParaRPr sz="1400"/>
          </a:p>
          <a:p>
            <a:pPr indent="0" lvl="0" marL="0" rtl="0" algn="l">
              <a:spcBef>
                <a:spcPts val="0"/>
              </a:spcBef>
              <a:spcAft>
                <a:spcPts val="0"/>
              </a:spcAft>
              <a:buNone/>
            </a:pPr>
            <a:r>
              <a:rPr lang="en" sz="1400"/>
              <a:t>- -permanent”, “</a:t>
            </a:r>
            <a:r>
              <a:rPr lang="en" sz="1400">
                <a:solidFill>
                  <a:schemeClr val="dk1"/>
                </a:solidFill>
              </a:rPr>
              <a:t>sudo firewall-cmd </a:t>
            </a:r>
            <a:endParaRPr sz="1400">
              <a:solidFill>
                <a:schemeClr val="dk1"/>
              </a:solidFill>
            </a:endParaRPr>
          </a:p>
          <a:p>
            <a:pPr indent="0" lvl="0" marL="0" rtl="0" algn="l">
              <a:spcBef>
                <a:spcPts val="0"/>
              </a:spcBef>
              <a:spcAft>
                <a:spcPts val="0"/>
              </a:spcAft>
              <a:buNone/>
            </a:pPr>
            <a:r>
              <a:rPr lang="en" sz="1400">
                <a:solidFill>
                  <a:schemeClr val="dk1"/>
                </a:solidFill>
              </a:rPr>
              <a:t>- -remove-port=22/udp - -permanent,” for example. There are lots of ways to set firewalls and close ports.</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1" name="Google Shape;122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2" name="Google Shape;1222;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can be set to detect future unauthorized access when a non-Whitelist IP tries to access </a:t>
            </a:r>
            <a:r>
              <a:rPr lang="en" sz="1400"/>
              <a:t>network</a:t>
            </a:r>
            <a:r>
              <a:rPr lang="en" sz="1400"/>
              <a:t>. Set the threshold at 0 in an hour.</a:t>
            </a:r>
            <a:endParaRPr sz="1400"/>
          </a:p>
          <a:p>
            <a:pPr indent="0" lvl="0" marL="0" rtl="0" algn="l">
              <a:spcBef>
                <a:spcPts val="0"/>
              </a:spcBef>
              <a:spcAft>
                <a:spcPts val="0"/>
              </a:spcAft>
              <a:buNone/>
            </a:pPr>
            <a:r>
              <a:t/>
            </a:r>
            <a:endParaRPr sz="1400"/>
          </a:p>
        </p:txBody>
      </p:sp>
      <p:sp>
        <p:nvSpPr>
          <p:cNvPr id="1223" name="Google Shape;1223;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configuration on the host to block unwanted access by only allowing people from the Whitelist. In Linux you could run from root:</a:t>
            </a:r>
            <a:endParaRPr sz="1400"/>
          </a:p>
          <a:p>
            <a:pPr indent="0" lvl="0" marL="0" rtl="0" algn="l">
              <a:spcBef>
                <a:spcPts val="0"/>
              </a:spcBef>
              <a:spcAft>
                <a:spcPts val="0"/>
              </a:spcAft>
              <a:buNone/>
            </a:pPr>
            <a:r>
              <a:rPr lang="en" sz="1400"/>
              <a:t>“# iptables -A INPUT -s &lt;ip address&gt; -j ACCEPT”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all Whitelisted IPs.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29" name="Google Shape;122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alarm can be set to detect future brute force attacks by setting a threshold of 3 failed logins in a minute block. We could also add CAPTCHA and two-factor authentication.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31" name="Google Shape;123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We could add whitelisted IP’s or use BotGaurd. Additionally we could do a lock out after too many failed attempts.</a:t>
            </a:r>
            <a:endParaRPr sz="1400"/>
          </a:p>
          <a:p>
            <a:pPr indent="0" lvl="0" marL="0" rtl="0" algn="l">
              <a:spcBef>
                <a:spcPts val="0"/>
              </a:spcBef>
              <a:spcAft>
                <a:spcPts val="0"/>
              </a:spcAft>
              <a:buClr>
                <a:schemeClr val="dk1"/>
              </a:buClr>
              <a:buSzPts val="1100"/>
              <a:buFont typeface="Arial"/>
              <a:buNone/>
            </a:pPr>
            <a:r>
              <a:rPr lang="en" sz="1400"/>
              <a:t>Ex: auth required &lt;account&gt; deny=3 even_deny_root unlock_time=600 oner=fail account required &lt;account&gt;</a:t>
            </a:r>
            <a:r>
              <a:rPr lang="en">
                <a:latin typeface="Arial"/>
                <a:ea typeface="Arial"/>
                <a:cs typeface="Arial"/>
                <a:sym typeface="Arial"/>
              </a:rPr>
              <a:t> </a:t>
            </a:r>
            <a:endParaRPr>
              <a:solidFill>
                <a:srgbClr val="232323"/>
              </a:solidFill>
              <a:highlight>
                <a:srgbClr val="FFFFFF"/>
              </a:highlight>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37" name="Google Shape;123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Alarm on non-Whitelisted IP on WebDAV (threshold 1) and make sure my firewall blocks them.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39" name="Google Shape;1239;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rgbClr val="24292F"/>
                </a:solidFill>
                <a:highlight>
                  <a:srgbClr val="FFFFFF"/>
                </a:highlight>
                <a:latin typeface="Arial"/>
                <a:ea typeface="Arial"/>
                <a:cs typeface="Arial"/>
                <a:sym typeface="Arial"/>
              </a:rPr>
              <a:t>In Ubuntu I would run the following command: </a:t>
            </a:r>
            <a:r>
              <a:rPr lang="en">
                <a:solidFill>
                  <a:srgbClr val="24292F"/>
                </a:solidFill>
                <a:latin typeface="Arial"/>
                <a:ea typeface="Arial"/>
                <a:cs typeface="Arial"/>
                <a:sym typeface="Arial"/>
              </a:rPr>
              <a:t>$ iptables -A INPUT -s 192.168.1.0/24 -j DROP</a:t>
            </a:r>
            <a:endParaRPr>
              <a:solidFill>
                <a:srgbClr val="24292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24292F"/>
              </a:solidFill>
              <a:highlight>
                <a:srgbClr val="FFFFFF"/>
              </a:highlight>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45" name="Google Shape;124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Do not allow upload of code files including PHP (threshold 1). Also trigger alarm for all attempts on port 4444.</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47" name="Google Shape;1247;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access to read only and have whitelisted IPs. Also ensure that only necessary ports are open.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t/>
            </a:r>
            <a:endParaRPr b="1" sz="1800"/>
          </a:p>
          <a:p>
            <a:pPr indent="0" lvl="0" marL="0" rtl="0" algn="l">
              <a:spcBef>
                <a:spcPts val="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r>
              <a:rPr lang="en">
                <a:solidFill>
                  <a:schemeClr val="dk1"/>
                </a:solidFill>
              </a:rPr>
              <a:t>192.168.1.0/24</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Gateway:192.168.1.0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OS:kali</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a:t>
            </a:r>
            <a:r>
              <a:rPr lang="en"/>
              <a:t>92.168.1.105</a:t>
            </a:r>
            <a:endParaRPr/>
          </a:p>
          <a:p>
            <a:pPr indent="0" lvl="0" marL="0" rtl="0" algn="l">
              <a:spcBef>
                <a:spcPts val="0"/>
              </a:spcBef>
              <a:spcAft>
                <a:spcPts val="0"/>
              </a:spcAft>
              <a:buClr>
                <a:schemeClr val="dk1"/>
              </a:buClr>
              <a:buSzPts val="1100"/>
              <a:buFont typeface="Arial"/>
              <a:buNone/>
            </a:pPr>
            <a:r>
              <a:rPr lang="en"/>
              <a:t>OS:Ubuntu 18.04.1 LTS</a:t>
            </a:r>
            <a:endParaRPr/>
          </a:p>
          <a:p>
            <a:pPr indent="0" lvl="0" marL="0" rtl="0" algn="l">
              <a:spcBef>
                <a:spcPts val="0"/>
              </a:spcBef>
              <a:spcAft>
                <a:spcPts val="0"/>
              </a:spcAft>
              <a:buClr>
                <a:schemeClr val="dk1"/>
              </a:buClr>
              <a:buSzPts val="1100"/>
              <a:buFont typeface="Arial"/>
              <a:buNone/>
            </a:pPr>
            <a:r>
              <a:rPr lang="en"/>
              <a:t>Hostname:server1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a:t>
            </a:r>
            <a:endParaRPr/>
          </a:p>
          <a:p>
            <a:pPr indent="0" lvl="0" marL="0" rtl="0" algn="l">
              <a:spcBef>
                <a:spcPts val="0"/>
              </a:spcBef>
              <a:spcAft>
                <a:spcPts val="0"/>
              </a:spcAft>
              <a:buClr>
                <a:schemeClr val="dk1"/>
              </a:buClr>
              <a:buSzPts val="1100"/>
              <a:buFont typeface="Arial"/>
              <a:buNone/>
            </a:pPr>
            <a:r>
              <a:rPr lang="en"/>
              <a:t>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1231975" y="794125"/>
            <a:ext cx="4870300" cy="4017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{FA798295-3996-49B2-BDA4-0319849E76E3}</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Black"/>
                          <a:ea typeface="Roboto Black"/>
                          <a:cs typeface="Roboto Black"/>
                          <a:sym typeface="Roboto Black"/>
                        </a:rPr>
                        <a:t>Machines</a:t>
                      </a:r>
                      <a:endParaRPr sz="1100">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Kali</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IPv4:192.168.1.90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Attacking Machine</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S</a:t>
                      </a:r>
                      <a:r>
                        <a:rPr lang="en" sz="1000">
                          <a:solidFill>
                            <a:schemeClr val="dk1"/>
                          </a:solidFill>
                          <a:latin typeface="Roboto"/>
                          <a:ea typeface="Roboto"/>
                          <a:cs typeface="Roboto"/>
                          <a:sym typeface="Roboto"/>
                        </a:rPr>
                        <a:t>erver1</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IPv4:192.168.1.105</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Enabled beats to Elk server</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Apache Webserver (capstone)</a:t>
                      </a:r>
                      <a:endParaRPr sz="10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Victim machine</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Elk</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IPv4:192.168.1.100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Elk Server(Kibana)</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-Log Collector for server1</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Windows Host</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IPv4:192.168.1.1</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Jump Server</a:t>
                      </a:r>
                      <a:endParaRPr sz="10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{FA798295-3996-49B2-BDA4-0319849E76E3}</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latin typeface="Roboto"/>
                          <a:ea typeface="Roboto"/>
                          <a:cs typeface="Roboto"/>
                          <a:sym typeface="Roboto"/>
                        </a:rPr>
                        <a:t>Reverse Shell PHP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Allows attacker to gain access to shell on </a:t>
                      </a:r>
                      <a:r>
                        <a:rPr i="1" lang="en" sz="1200">
                          <a:latin typeface="Roboto"/>
                          <a:ea typeface="Roboto"/>
                          <a:cs typeface="Roboto"/>
                          <a:sym typeface="Roboto"/>
                        </a:rPr>
                        <a:t>victim</a:t>
                      </a:r>
                      <a:r>
                        <a:rPr i="1" lang="en" sz="1200">
                          <a:latin typeface="Roboto"/>
                          <a:ea typeface="Roboto"/>
                          <a:cs typeface="Roboto"/>
                          <a:sym typeface="Roboto"/>
                        </a:rPr>
                        <a:t>’s machine with equal </a:t>
                      </a:r>
                      <a:r>
                        <a:rPr i="1" lang="en" sz="1200">
                          <a:latin typeface="Roboto"/>
                          <a:ea typeface="Roboto"/>
                          <a:cs typeface="Roboto"/>
                          <a:sym typeface="Roboto"/>
                        </a:rPr>
                        <a:t>privileges</a:t>
                      </a:r>
                      <a:r>
                        <a:rPr i="1" lang="en" sz="1200">
                          <a:latin typeface="Roboto"/>
                          <a:ea typeface="Roboto"/>
                          <a:cs typeface="Roboto"/>
                          <a:sym typeface="Roboto"/>
                        </a:rPr>
                        <a:t>, lets attacker establish a meterpreter session.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You can access files, traverse directories, download content (screenshot, read/write, remote delete files, execute scripts, stop server )</a:t>
                      </a:r>
                      <a:r>
                        <a:rPr i="1" lang="en" sz="1200">
                          <a:latin typeface="Roboto"/>
                          <a:ea typeface="Roboto"/>
                          <a:cs typeface="Roboto"/>
                          <a:sym typeface="Roboto"/>
                        </a:rPr>
                        <a:t>.</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Weak Passwords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Easily found using password dictionary.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Puts computer and network at risk of being compromised.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Login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Login to a password protected directory, by providing a variety of combination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Identity theft, install malware, loss of data, downtime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Port Scan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Used NMAP to scan open ports on the network.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me to find vulnerable ports so that I could further exploit. (Local file inclusion)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Port Scan  </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In order to find IP address of the machine, I used Nmap to scan network.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From Nmap we see that port 80 is open Apache Web Server. I typed IP address in web browser and located hidden directory. I was able to see the content of the server in the browser. It is called local file inclusion.</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221625" y="1993050"/>
            <a:ext cx="2787600" cy="235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Brute Force</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Used Hydra attack against directory.</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was able to gain </a:t>
            </a:r>
            <a:r>
              <a:rPr lang="en" sz="1200">
                <a:latin typeface="Roboto"/>
                <a:ea typeface="Roboto"/>
                <a:cs typeface="Roboto"/>
                <a:sym typeface="Roboto"/>
              </a:rPr>
              <a:t>privileges</a:t>
            </a:r>
            <a:r>
              <a:rPr lang="en" sz="1200">
                <a:latin typeface="Roboto"/>
                <a:ea typeface="Roboto"/>
                <a:cs typeface="Roboto"/>
                <a:sym typeface="Roboto"/>
              </a:rPr>
              <a:t> through finding username “ashton” and password “leopoldo.”</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457200" rtl="0" algn="l">
              <a:lnSpc>
                <a:spcPct val="115000"/>
              </a:lnSpc>
              <a:spcBef>
                <a:spcPts val="1200"/>
              </a:spcBef>
              <a:spcAft>
                <a:spcPts val="0"/>
              </a:spcAft>
              <a:buNone/>
            </a:pPr>
            <a:r>
              <a:t/>
            </a:r>
            <a:endParaRPr sz="1000">
              <a:solidFill>
                <a:schemeClr val="dk1"/>
              </a:solidFill>
              <a:latin typeface="Roboto"/>
              <a:ea typeface="Roboto"/>
              <a:cs typeface="Roboto"/>
              <a:sym typeface="Roboto"/>
            </a:endParaRPr>
          </a:p>
          <a:p>
            <a:pPr indent="0" lvl="0" marL="457200" rtl="0" algn="l">
              <a:lnSpc>
                <a:spcPct val="115000"/>
              </a:lnSpc>
              <a:spcBef>
                <a:spcPts val="1200"/>
              </a:spcBef>
              <a:spcAft>
                <a:spcPts val="1200"/>
              </a:spcAft>
              <a:buNone/>
            </a:pPr>
            <a:r>
              <a:rPr lang="en" sz="1100">
                <a:solidFill>
                  <a:schemeClr val="dk1"/>
                </a:solidFill>
              </a:rPr>
              <a:t> </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298450" lvl="1" marL="914400" rtl="0" algn="l">
              <a:lnSpc>
                <a:spcPct val="115000"/>
              </a:lnSpc>
              <a:spcBef>
                <a:spcPts val="1200"/>
              </a:spcBef>
              <a:spcAft>
                <a:spcPts val="0"/>
              </a:spcAft>
              <a:buClr>
                <a:schemeClr val="dk1"/>
              </a:buClr>
              <a:buSzPts val="1100"/>
              <a:buChar char="○"/>
            </a:pPr>
            <a:r>
              <a:rPr lang="en" sz="1100">
                <a:solidFill>
                  <a:schemeClr val="dk1"/>
                </a:solidFill>
              </a:rPr>
              <a:t>hydra -l &lt;username&gt; -P &lt;wordlist&gt; -s &lt;port&gt; -f -vV &lt;victim.server.ip.address&gt; http-get &lt;/path/to/target&gt;ph192192</a:t>
            </a:r>
            <a:endParaRPr sz="1200">
              <a:latin typeface="Roboto"/>
              <a:ea typeface="Roboto"/>
              <a:cs typeface="Roboto"/>
              <a:sym typeface="Roboto"/>
            </a:endParaRPr>
          </a:p>
        </p:txBody>
      </p:sp>
      <p:pic>
        <p:nvPicPr>
          <p:cNvPr id="1129" name="Google Shape;1129;p62"/>
          <p:cNvPicPr preferRelativeResize="0"/>
          <p:nvPr/>
        </p:nvPicPr>
        <p:blipFill rotWithShape="1">
          <a:blip r:embed="rId3">
            <a:alphaModFix/>
          </a:blip>
          <a:srcRect b="-19270" l="-13150" r="13150" t="19270"/>
          <a:stretch/>
        </p:blipFill>
        <p:spPr>
          <a:xfrm>
            <a:off x="6038750" y="1588288"/>
            <a:ext cx="3153349" cy="3038475"/>
          </a:xfrm>
          <a:prstGeom prst="rect">
            <a:avLst/>
          </a:prstGeom>
          <a:noFill/>
          <a:ln>
            <a:noFill/>
          </a:ln>
        </p:spPr>
      </p:pic>
      <p:sp>
        <p:nvSpPr>
          <p:cNvPr id="1130" name="Google Shape;1130;p62"/>
          <p:cNvSpPr txBox="1"/>
          <p:nvPr/>
        </p:nvSpPr>
        <p:spPr>
          <a:xfrm>
            <a:off x="6267825" y="3884000"/>
            <a:ext cx="2810400" cy="14922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1200"/>
              </a:spcBef>
              <a:spcAft>
                <a:spcPts val="0"/>
              </a:spcAft>
              <a:buClr>
                <a:schemeClr val="dk1"/>
              </a:buClr>
              <a:buSzPts val="1100"/>
              <a:buChar char="○"/>
            </a:pPr>
            <a:r>
              <a:rPr lang="en" sz="1100">
                <a:solidFill>
                  <a:schemeClr val="dk1"/>
                </a:solidFill>
              </a:rPr>
              <a:t>hydra -l ashton -P rockyou.txt -s 80 -f -vV </a:t>
            </a:r>
            <a:r>
              <a:rPr lang="en" sz="1000">
                <a:solidFill>
                  <a:schemeClr val="dk1"/>
                </a:solidFill>
              </a:rPr>
              <a:t>192.168.1.105</a:t>
            </a:r>
            <a:r>
              <a:rPr lang="en" sz="1100">
                <a:solidFill>
                  <a:schemeClr val="dk1"/>
                </a:solidFill>
              </a:rPr>
              <a:t> http-get </a:t>
            </a:r>
            <a:r>
              <a:rPr lang="en" sz="1000">
                <a:solidFill>
                  <a:schemeClr val="dk1"/>
                </a:solidFill>
              </a:rPr>
              <a:t>/company_folders/secret_folder</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